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2"/>
  </p:notesMasterIdLst>
  <p:sldIdLst>
    <p:sldId id="262" r:id="rId2"/>
    <p:sldId id="264" r:id="rId3"/>
    <p:sldId id="265" r:id="rId4"/>
    <p:sldId id="266" r:id="rId5"/>
    <p:sldId id="267" r:id="rId6"/>
    <p:sldId id="268" r:id="rId7"/>
    <p:sldId id="269" r:id="rId8"/>
    <p:sldId id="278" r:id="rId9"/>
    <p:sldId id="279" r:id="rId10"/>
    <p:sldId id="27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0084" autoAdjust="0"/>
    <p:restoredTop sz="86383" autoAdjust="0"/>
  </p:normalViewPr>
  <p:slideViewPr>
    <p:cSldViewPr>
      <p:cViewPr varScale="1">
        <p:scale>
          <a:sx n="73" d="100"/>
          <a:sy n="73" d="100"/>
        </p:scale>
        <p:origin x="1181" y="67"/>
      </p:cViewPr>
      <p:guideLst>
        <p:guide orient="horz" pos="3158"/>
        <p:guide pos="14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21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png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png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9.wmf"/><Relationship Id="rId1" Type="http://schemas.openxmlformats.org/officeDocument/2006/relationships/image" Target="../media/image18.png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image" Target="../media/image21.wmf"/><Relationship Id="rId1" Type="http://schemas.openxmlformats.org/officeDocument/2006/relationships/image" Target="../media/image27.png"/><Relationship Id="rId6" Type="http://schemas.openxmlformats.org/officeDocument/2006/relationships/image" Target="../media/image2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BA067-7408-415D-8737-929066884D5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314E5-E480-4386-925B-B8A7D4E4B0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41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314E5-E480-4386-925B-B8A7D4E4B08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166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314E5-E480-4386-925B-B8A7D4E4B082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281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31.emf"/><Relationship Id="rId4" Type="http://schemas.openxmlformats.org/officeDocument/2006/relationships/oleObject" Target="../embeddings/oleObject47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e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4.wmf"/><Relationship Id="rId18" Type="http://schemas.openxmlformats.org/officeDocument/2006/relationships/oleObject" Target="../embeddings/oleObject18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oleObject" Target="../embeddings/oleObject15.bin"/><Relationship Id="rId1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7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image" Target="../media/image15.wmf"/><Relationship Id="rId10" Type="http://schemas.openxmlformats.org/officeDocument/2006/relationships/image" Target="../media/image13.wmf"/><Relationship Id="rId19" Type="http://schemas.openxmlformats.org/officeDocument/2006/relationships/image" Target="../media/image17.wmf"/><Relationship Id="rId4" Type="http://schemas.openxmlformats.org/officeDocument/2006/relationships/image" Target="../media/image10.png"/><Relationship Id="rId9" Type="http://schemas.openxmlformats.org/officeDocument/2006/relationships/oleObject" Target="../embeddings/oleObject13.bin"/><Relationship Id="rId14" Type="http://schemas.openxmlformats.org/officeDocument/2006/relationships/oleObject" Target="../embeddings/oleObject1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4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image" Target="../media/image15.wmf"/><Relationship Id="rId10" Type="http://schemas.openxmlformats.org/officeDocument/2006/relationships/image" Target="../media/image13.wmf"/><Relationship Id="rId4" Type="http://schemas.openxmlformats.org/officeDocument/2006/relationships/image" Target="../media/image18.png"/><Relationship Id="rId9" Type="http://schemas.openxmlformats.org/officeDocument/2006/relationships/oleObject" Target="../embeddings/oleObject22.bin"/><Relationship Id="rId14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oleObject" Target="../embeddings/oleObject32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2.wmf"/><Relationship Id="rId12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23.wmf"/><Relationship Id="rId14" Type="http://schemas.openxmlformats.org/officeDocument/2006/relationships/image" Target="../media/image2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23.wmf"/><Relationship Id="rId17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0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22.wmf"/><Relationship Id="rId4" Type="http://schemas.openxmlformats.org/officeDocument/2006/relationships/image" Target="../media/image27.png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2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2.bin"/><Relationship Id="rId10" Type="http://schemas.openxmlformats.org/officeDocument/2006/relationships/oleObject" Target="../embeddings/oleObject45.bin"/><Relationship Id="rId4" Type="http://schemas.openxmlformats.org/officeDocument/2006/relationships/image" Target="../media/image28.wmf"/><Relationship Id="rId9" Type="http://schemas.openxmlformats.org/officeDocument/2006/relationships/oleObject" Target="../embeddings/oleObject4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2434282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Лабораторная работа № 7.</a:t>
            </a:r>
            <a:b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учное/автоматизированное управление нормальным режимом синхронного генератора, работающего параллельно с электрической системой бесконечной мощности </a:t>
            </a:r>
            <a:endParaRPr lang="ru-RU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996952"/>
            <a:ext cx="8229600" cy="3456384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работы: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нормальных режимов работы синхронного генератора, управление подключением генератора к системе бесконечной мощности, регулирование активной и реактивной мощностей генератора, управление отключением генератора от электрической системы.</a:t>
            </a:r>
          </a:p>
        </p:txBody>
      </p:sp>
    </p:spTree>
    <p:extLst>
      <p:ext uri="{BB962C8B-B14F-4D97-AF65-F5344CB8AC3E}">
        <p14:creationId xmlns:p14="http://schemas.microsoft.com/office/powerpoint/2010/main" val="65916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2880320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данной лабораторной работе с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помощью специальной компьютерной программы синхронный генератор G2 автоматически подключается к системе бесконечной мощности G1 методом точной синхронизации и нагружается активной мощностью (воздействуя 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турбину 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 реактивной мощностью (изменяя ток возбуждения в обмотке возбуждения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GF.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получения от оператора команды на отключение происходит обратный процесс – генератор разгружается и отключается от электрической системы, возбуждение снимается, приводной двигатель останавливается.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27584" y="335699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8475769"/>
              </p:ext>
            </p:extLst>
          </p:nvPr>
        </p:nvGraphicFramePr>
        <p:xfrm>
          <a:off x="558096" y="3356991"/>
          <a:ext cx="8118360" cy="2831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" name="Visio" r:id="rId4" imgW="5412240" imgH="1887840" progId="Visio.Drawing.15">
                  <p:embed/>
                </p:oleObj>
              </mc:Choice>
              <mc:Fallback>
                <p:oleObj name="Visio" r:id="rId4" imgW="5412240" imgH="1887840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96" y="3356991"/>
                        <a:ext cx="8118360" cy="28317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927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2592288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Системой бесконечной мощности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 которой подключается синхронный генератор, называется такая система, которая характеризуется неизменностью напряжения на шинах по амплитуде и частоте, т.е.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и                   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 это означает, что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и изменение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режима работы подключаемого генератора не влияет на напряжение и частоту сети.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8479645"/>
              </p:ext>
            </p:extLst>
          </p:nvPr>
        </p:nvGraphicFramePr>
        <p:xfrm>
          <a:off x="1954932" y="1412776"/>
          <a:ext cx="110490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6" name="Equation" r:id="rId3" imgW="736600" imgH="190500" progId="Equation.DSMT4">
                  <p:embed/>
                </p:oleObj>
              </mc:Choice>
              <mc:Fallback>
                <p:oleObj name="Equation" r:id="rId3" imgW="736600" imgH="190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932" y="1412776"/>
                        <a:ext cx="1104900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58177"/>
              </p:ext>
            </p:extLst>
          </p:nvPr>
        </p:nvGraphicFramePr>
        <p:xfrm>
          <a:off x="3347864" y="1412776"/>
          <a:ext cx="1085379" cy="342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7" name="Equation" r:id="rId5" imgW="723586" imgH="228501" progId="Equation.DSMT4">
                  <p:embed/>
                </p:oleObj>
              </mc:Choice>
              <mc:Fallback>
                <p:oleObj name="Equation" r:id="rId5" imgW="723586" imgH="228501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1412776"/>
                        <a:ext cx="1085379" cy="342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18287" y="1508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601627"/>
              </p:ext>
            </p:extLst>
          </p:nvPr>
        </p:nvGraphicFramePr>
        <p:xfrm>
          <a:off x="4427984" y="1949004"/>
          <a:ext cx="1770882" cy="399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8" name="Equation" r:id="rId7" imgW="1180588" imgH="266584" progId="Equation.DSMT4">
                  <p:embed/>
                </p:oleObj>
              </mc:Choice>
              <mc:Fallback>
                <p:oleObj name="Equation" r:id="rId7" imgW="1180588" imgH="266584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1949004"/>
                        <a:ext cx="1770882" cy="3998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1259632" y="292494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0744759"/>
              </p:ext>
            </p:extLst>
          </p:nvPr>
        </p:nvGraphicFramePr>
        <p:xfrm>
          <a:off x="1403648" y="2901726"/>
          <a:ext cx="754063" cy="290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9" name="Visio" r:id="rId9" imgW="754486" imgH="2903386" progId="Visio.Drawing.15">
                  <p:embed/>
                </p:oleObj>
              </mc:Choice>
              <mc:Fallback>
                <p:oleObj name="Visio" r:id="rId9" imgW="754486" imgH="2903386" progId="Visio.Drawing.15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901726"/>
                        <a:ext cx="754063" cy="290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5580112" y="322577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183098"/>
              </p:ext>
            </p:extLst>
          </p:nvPr>
        </p:nvGraphicFramePr>
        <p:xfrm>
          <a:off x="2771800" y="3359373"/>
          <a:ext cx="1730375" cy="230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0" name="Visio" r:id="rId11" imgW="1729705" imgH="2301303" progId="Visio.Drawing.15">
                  <p:embed/>
                </p:oleObj>
              </mc:Choice>
              <mc:Fallback>
                <p:oleObj name="Visio" r:id="rId11" imgW="1729705" imgH="2301303" progId="Visio.Drawing.15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3359373"/>
                        <a:ext cx="1730375" cy="2301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7252724"/>
              </p:ext>
            </p:extLst>
          </p:nvPr>
        </p:nvGraphicFramePr>
        <p:xfrm>
          <a:off x="5004048" y="5384593"/>
          <a:ext cx="1828007" cy="780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1" name="Equation" r:id="rId13" imgW="1218671" imgH="520474" progId="Equation.DSMT4">
                  <p:embed/>
                </p:oleObj>
              </mc:Choice>
              <mc:Fallback>
                <p:oleObj name="Equation" r:id="rId13" imgW="1218671" imgH="520474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5384593"/>
                        <a:ext cx="1828007" cy="7807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4644008" y="2996952"/>
            <a:ext cx="41764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Напряжение параллельно работающего генератора равно напряжению сети на зажимах генератора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Тогда ток якоря машины определяется простой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зависимостью:</a:t>
            </a:r>
          </a:p>
          <a:p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(1)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39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457200" algn="ctr">
              <a:spcBef>
                <a:spcPts val="0"/>
              </a:spcBef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реактивной мощности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ctr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 синхронного компенсатора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Предположим, что при включении на параллельную работу условия синхронизации возбужденного генератора были соблюдены в точности, т.е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.  Тогда в соответствии с выражением (1)           , т.е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генератор продолжает работать вхолостую – не потребляет и не отдает никакой мощности (в его статорной обмотке не будет никакого тока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1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8939118"/>
              </p:ext>
            </p:extLst>
          </p:nvPr>
        </p:nvGraphicFramePr>
        <p:xfrm>
          <a:off x="3779912" y="3642766"/>
          <a:ext cx="487363" cy="2522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2" name="Точечный рисунок" r:id="rId3" imgW="480203" imgH="2521905" progId="Paint.Picture">
                  <p:embed/>
                </p:oleObj>
              </mc:Choice>
              <mc:Fallback>
                <p:oleObj name="Точечный рисунок" r:id="rId3" imgW="480203" imgH="2521905" progId="Paint.Picture">
                  <p:embed/>
                  <p:pic>
                    <p:nvPicPr>
                      <p:cNvPr id="0" name="Object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3642766"/>
                        <a:ext cx="487363" cy="2522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1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9666208"/>
              </p:ext>
            </p:extLst>
          </p:nvPr>
        </p:nvGraphicFramePr>
        <p:xfrm>
          <a:off x="899592" y="1877168"/>
          <a:ext cx="951674" cy="399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3" name="Equation" r:id="rId5" imgW="634449" imgH="266469" progId="Equation.DSMT4">
                  <p:embed/>
                </p:oleObj>
              </mc:Choice>
              <mc:Fallback>
                <p:oleObj name="Equation" r:id="rId5" imgW="634449" imgH="266469" progId="Equation.DSMT4">
                  <p:embed/>
                  <p:pic>
                    <p:nvPicPr>
                      <p:cNvPr id="0" name="Object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877168"/>
                        <a:ext cx="951674" cy="399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4752071"/>
              </p:ext>
            </p:extLst>
          </p:nvPr>
        </p:nvGraphicFramePr>
        <p:xfrm>
          <a:off x="6357970" y="1862112"/>
          <a:ext cx="590294" cy="342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4" name="Equation" r:id="rId7" imgW="393529" imgH="228501" progId="Equation.DSMT4">
                  <p:embed/>
                </p:oleObj>
              </mc:Choice>
              <mc:Fallback>
                <p:oleObj name="Equation" r:id="rId7" imgW="393529" imgH="228501" progId="Equation.DSMT4">
                  <p:embed/>
                  <p:pic>
                    <p:nvPicPr>
                      <p:cNvPr id="0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7970" y="1862112"/>
                        <a:ext cx="590294" cy="342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837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291557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Увеличим ток возбуждение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синхронного генератора, работающего параллельно с мощной сетью для того, чтобы он взял на себя нагрузку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ЭДС генератора станет больше напряжения сети              на величину     вследствие чего в обмотке генератора потечет уравнительный ток     отстающий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         на 90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°. 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того этот уравнительный ток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отстающий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     и     . 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 генератор будет отдавать в сеть чисто индуктивный ток и реактивную мощность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10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1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1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19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05036"/>
              </p:ext>
            </p:extLst>
          </p:nvPr>
        </p:nvGraphicFramePr>
        <p:xfrm>
          <a:off x="964658" y="3068960"/>
          <a:ext cx="2527222" cy="3767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6" name="Точечный рисунок" r:id="rId3" imgW="1691787" imgH="2521905" progId="Paint.Picture">
                  <p:embed/>
                </p:oleObj>
              </mc:Choice>
              <mc:Fallback>
                <p:oleObj name="Точечный рисунок" r:id="rId3" imgW="1691787" imgH="2521905" progId="Paint.Picture">
                  <p:embed/>
                  <p:pic>
                    <p:nvPicPr>
                      <p:cNvPr id="0" name="Object 1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4658" y="3068960"/>
                        <a:ext cx="2527222" cy="37671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2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8373804"/>
              </p:ext>
            </p:extLst>
          </p:nvPr>
        </p:nvGraphicFramePr>
        <p:xfrm>
          <a:off x="7304797" y="980728"/>
          <a:ext cx="723587" cy="342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7" name="Equation" r:id="rId5" imgW="482391" imgH="228501" progId="Equation.DSMT4">
                  <p:embed/>
                </p:oleObj>
              </mc:Choice>
              <mc:Fallback>
                <p:oleObj name="Equation" r:id="rId5" imgW="482391" imgH="228501" progId="Equation.DSMT4">
                  <p:embed/>
                  <p:pic>
                    <p:nvPicPr>
                      <p:cNvPr id="0" name="Object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4797" y="980728"/>
                        <a:ext cx="723587" cy="342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2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1909675"/>
              </p:ext>
            </p:extLst>
          </p:nvPr>
        </p:nvGraphicFramePr>
        <p:xfrm>
          <a:off x="1954758" y="1347326"/>
          <a:ext cx="457002" cy="342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8" name="Equation" r:id="rId7" imgW="304668" imgH="228501" progId="Equation.DSMT4">
                  <p:embed/>
                </p:oleObj>
              </mc:Choice>
              <mc:Fallback>
                <p:oleObj name="Equation" r:id="rId7" imgW="304668" imgH="228501" progId="Equation.DSMT4">
                  <p:embed/>
                  <p:pic>
                    <p:nvPicPr>
                      <p:cNvPr id="0" name="Object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758" y="1347326"/>
                        <a:ext cx="457002" cy="342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2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6" name="Объект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797616"/>
              </p:ext>
            </p:extLst>
          </p:nvPr>
        </p:nvGraphicFramePr>
        <p:xfrm>
          <a:off x="2699792" y="1628800"/>
          <a:ext cx="190170" cy="32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9" name="Equation" r:id="rId9" imgW="126780" imgH="215526" progId="Equation.DSMT4">
                  <p:embed/>
                </p:oleObj>
              </mc:Choice>
              <mc:Fallback>
                <p:oleObj name="Equation" r:id="rId9" imgW="126780" imgH="215526" progId="Equation.DSMT4">
                  <p:embed/>
                  <p:pic>
                    <p:nvPicPr>
                      <p:cNvPr id="0" name="Object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1628800"/>
                        <a:ext cx="190170" cy="32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Объект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94874"/>
              </p:ext>
            </p:extLst>
          </p:nvPr>
        </p:nvGraphicFramePr>
        <p:xfrm>
          <a:off x="4587401" y="1642402"/>
          <a:ext cx="457002" cy="342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0" name="Equation" r:id="rId11" imgW="304668" imgH="228501" progId="Equation.DSMT4">
                  <p:embed/>
                </p:oleObj>
              </mc:Choice>
              <mc:Fallback>
                <p:oleObj name="Equation" r:id="rId11" imgW="304668" imgH="228501" progId="Equation.DSMT4">
                  <p:embed/>
                  <p:pic>
                    <p:nvPicPr>
                      <p:cNvPr id="34" name="Объект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401" y="1642402"/>
                        <a:ext cx="457002" cy="342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2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9" name="Объект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157572"/>
              </p:ext>
            </p:extLst>
          </p:nvPr>
        </p:nvGraphicFramePr>
        <p:xfrm>
          <a:off x="6084168" y="1988840"/>
          <a:ext cx="247328" cy="323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1" name="Equation" r:id="rId12" imgW="164885" imgH="215619" progId="Equation.DSMT4">
                  <p:embed/>
                </p:oleObj>
              </mc:Choice>
              <mc:Fallback>
                <p:oleObj name="Equation" r:id="rId12" imgW="164885" imgH="215619" progId="Equation.DSMT4">
                  <p:embed/>
                  <p:pic>
                    <p:nvPicPr>
                      <p:cNvPr id="0" name="Object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1988840"/>
                        <a:ext cx="247328" cy="3234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Rectangle 2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1" name="Объект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2722726"/>
              </p:ext>
            </p:extLst>
          </p:nvPr>
        </p:nvGraphicFramePr>
        <p:xfrm>
          <a:off x="6608607" y="1969666"/>
          <a:ext cx="266469" cy="342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2" name="Equation" r:id="rId14" imgW="177646" imgH="228402" progId="Equation.DSMT4">
                  <p:embed/>
                </p:oleObj>
              </mc:Choice>
              <mc:Fallback>
                <p:oleObj name="Equation" r:id="rId14" imgW="177646" imgH="228402" progId="Equation.DSMT4">
                  <p:embed/>
                  <p:pic>
                    <p:nvPicPr>
                      <p:cNvPr id="0" name="Object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8607" y="1969666"/>
                        <a:ext cx="266469" cy="3426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Rectangle 2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3" name="Объект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2148770"/>
              </p:ext>
            </p:extLst>
          </p:nvPr>
        </p:nvGraphicFramePr>
        <p:xfrm>
          <a:off x="3236913" y="2708275"/>
          <a:ext cx="154146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3" name="Equation" r:id="rId16" imgW="1028520" imgH="266400" progId="Equation.DSMT4">
                  <p:embed/>
                </p:oleObj>
              </mc:Choice>
              <mc:Fallback>
                <p:oleObj name="Equation" r:id="rId16" imgW="1028520" imgH="266400" progId="Equation.DSMT4">
                  <p:embed/>
                  <p:pic>
                    <p:nvPicPr>
                      <p:cNvPr id="0" name="Object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6913" y="2708275"/>
                        <a:ext cx="1541462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3491880" y="3323941"/>
            <a:ext cx="532859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точки зрения воздействия на сеть генерирование реактивной мощности равносильно потреблению из сети емкостного тока, т.е. синхронный генератор в этом случае подобен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конденсатору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Rectangle 3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7412244"/>
              </p:ext>
            </p:extLst>
          </p:nvPr>
        </p:nvGraphicFramePr>
        <p:xfrm>
          <a:off x="4928343" y="2721853"/>
          <a:ext cx="1961298" cy="399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4" name="Equation" r:id="rId18" imgW="1307532" imgH="266584" progId="Equation.DSMT4">
                  <p:embed/>
                </p:oleObj>
              </mc:Choice>
              <mc:Fallback>
                <p:oleObj name="Equation" r:id="rId18" imgW="1307532" imgH="266584" progId="Equation.DSMT4">
                  <p:embed/>
                  <p:pic>
                    <p:nvPicPr>
                      <p:cNvPr id="0" name="Object 3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8343" y="2721853"/>
                        <a:ext cx="1961298" cy="3998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743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Rectangle 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291557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Уменьшим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 возбуждение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синхронного генератора, работающего параллельно с мощной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сетью.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ЭДС генератора станет меньше напряжения сети              на величину     вследствие чего в обмотке генератора потечет уравнительный ток     отстающий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         на 90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°. 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 этот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уравнительный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опережает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и     . 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 генератор будет отдавать в сеть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емкостной ток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потреблять из сети реактивную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мощность.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38"/>
          <p:cNvSpPr>
            <a:spLocks noChangeArrowheads="1"/>
          </p:cNvSpPr>
          <p:nvPr/>
        </p:nvSpPr>
        <p:spPr bwMode="auto">
          <a:xfrm>
            <a:off x="1475656" y="324823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595568"/>
              </p:ext>
            </p:extLst>
          </p:nvPr>
        </p:nvGraphicFramePr>
        <p:xfrm>
          <a:off x="1115616" y="3068960"/>
          <a:ext cx="2498052" cy="363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74" name="Точечный рисунок" r:id="rId3" imgW="1676545" imgH="2438095" progId="Paint.Picture">
                  <p:embed/>
                </p:oleObj>
              </mc:Choice>
              <mc:Fallback>
                <p:oleObj name="Точечный рисунок" r:id="rId3" imgW="1676545" imgH="2438095" progId="Paint.Picture">
                  <p:embed/>
                  <p:pic>
                    <p:nvPicPr>
                      <p:cNvPr id="0" name="Object 2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3068960"/>
                        <a:ext cx="2498052" cy="36327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Объект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106817"/>
              </p:ext>
            </p:extLst>
          </p:nvPr>
        </p:nvGraphicFramePr>
        <p:xfrm>
          <a:off x="7304797" y="980728"/>
          <a:ext cx="723587" cy="342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75" name="Equation" r:id="rId5" imgW="482400" imgH="228600" progId="Equation.DSMT4">
                  <p:embed/>
                </p:oleObj>
              </mc:Choice>
              <mc:Fallback>
                <p:oleObj name="Equation" r:id="rId5" imgW="482400" imgH="228600" progId="Equation.DSMT4">
                  <p:embed/>
                  <p:pic>
                    <p:nvPicPr>
                      <p:cNvPr id="32" name="Объект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4797" y="980728"/>
                        <a:ext cx="723587" cy="342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Объект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37167"/>
              </p:ext>
            </p:extLst>
          </p:nvPr>
        </p:nvGraphicFramePr>
        <p:xfrm>
          <a:off x="1954758" y="1347326"/>
          <a:ext cx="457002" cy="342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76" name="Equation" r:id="rId7" imgW="304668" imgH="228501" progId="Equation.DSMT4">
                  <p:embed/>
                </p:oleObj>
              </mc:Choice>
              <mc:Fallback>
                <p:oleObj name="Equation" r:id="rId7" imgW="304668" imgH="228501" progId="Equation.DSMT4">
                  <p:embed/>
                  <p:pic>
                    <p:nvPicPr>
                      <p:cNvPr id="34" name="Объект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758" y="1347326"/>
                        <a:ext cx="457002" cy="342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Объект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4586247"/>
              </p:ext>
            </p:extLst>
          </p:nvPr>
        </p:nvGraphicFramePr>
        <p:xfrm>
          <a:off x="2699792" y="1628800"/>
          <a:ext cx="190170" cy="32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77" name="Equation" r:id="rId9" imgW="126780" imgH="215526" progId="Equation.DSMT4">
                  <p:embed/>
                </p:oleObj>
              </mc:Choice>
              <mc:Fallback>
                <p:oleObj name="Equation" r:id="rId9" imgW="126780" imgH="215526" progId="Equation.DSMT4">
                  <p:embed/>
                  <p:pic>
                    <p:nvPicPr>
                      <p:cNvPr id="36" name="Объект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1628800"/>
                        <a:ext cx="190170" cy="32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Объект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312154"/>
              </p:ext>
            </p:extLst>
          </p:nvPr>
        </p:nvGraphicFramePr>
        <p:xfrm>
          <a:off x="4587401" y="1642402"/>
          <a:ext cx="457002" cy="342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78" name="Equation" r:id="rId11" imgW="304668" imgH="228501" progId="Equation.DSMT4">
                  <p:embed/>
                </p:oleObj>
              </mc:Choice>
              <mc:Fallback>
                <p:oleObj name="Equation" r:id="rId11" imgW="304668" imgH="228501" progId="Equation.DSMT4">
                  <p:embed/>
                  <p:pic>
                    <p:nvPicPr>
                      <p:cNvPr id="37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401" y="1642402"/>
                        <a:ext cx="457002" cy="342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Объект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1940813"/>
              </p:ext>
            </p:extLst>
          </p:nvPr>
        </p:nvGraphicFramePr>
        <p:xfrm>
          <a:off x="5764832" y="1988840"/>
          <a:ext cx="247328" cy="323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79" name="Equation" r:id="rId12" imgW="164885" imgH="215619" progId="Equation.DSMT4">
                  <p:embed/>
                </p:oleObj>
              </mc:Choice>
              <mc:Fallback>
                <p:oleObj name="Equation" r:id="rId12" imgW="164885" imgH="215619" progId="Equation.DSMT4">
                  <p:embed/>
                  <p:pic>
                    <p:nvPicPr>
                      <p:cNvPr id="39" name="Объект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4832" y="1988840"/>
                        <a:ext cx="247328" cy="3234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Объект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180798"/>
              </p:ext>
            </p:extLst>
          </p:nvPr>
        </p:nvGraphicFramePr>
        <p:xfrm>
          <a:off x="6249747" y="2006277"/>
          <a:ext cx="266469" cy="342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80" name="Equation" r:id="rId14" imgW="177646" imgH="228402" progId="Equation.DSMT4">
                  <p:embed/>
                </p:oleObj>
              </mc:Choice>
              <mc:Fallback>
                <p:oleObj name="Equation" r:id="rId14" imgW="177646" imgH="228402" progId="Equation.DSMT4">
                  <p:embed/>
                  <p:pic>
                    <p:nvPicPr>
                      <p:cNvPr id="41" name="Объект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9747" y="2006277"/>
                        <a:ext cx="266469" cy="3426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4211960" y="3323941"/>
            <a:ext cx="4608512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Синхронный генератор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этом случае подобен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индуктивности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461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8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548680"/>
            <a:ext cx="8136904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реактивной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мощности - выводы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Изменение тока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возбуждения синхронной машины вызовет в ней только реактивные токи или изменение реактивного тока и реактивной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мощности и не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вызывает появления активной нагрузки или ее изменения.</a:t>
            </a:r>
            <a:endParaRPr lang="ru-RU" sz="2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7200"/>
            <a:r>
              <a:rPr lang="ru-RU" dirty="0" smtClean="0">
                <a:latin typeface="Times New Roman" panose="02020603050405020304" pitchFamily="18" charset="0"/>
              </a:rPr>
              <a:t>При</a:t>
            </a:r>
            <a:r>
              <a:rPr lang="ru-RU" sz="2000" dirty="0" smtClean="0">
                <a:latin typeface="Times New Roman" panose="02020603050405020304" pitchFamily="18" charset="0"/>
              </a:rPr>
              <a:t>              </a:t>
            </a:r>
            <a:r>
              <a:rPr lang="ru-RU" sz="2000" dirty="0">
                <a:latin typeface="Times New Roman" panose="02020603050405020304" pitchFamily="18" charset="0"/>
              </a:rPr>
              <a:t>синхронная машина называется </a:t>
            </a:r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перевозбужденной</a:t>
            </a:r>
            <a:r>
              <a:rPr lang="ru-RU" sz="2000" dirty="0" smtClean="0">
                <a:latin typeface="Times New Roman" panose="02020603050405020304" pitchFamily="18" charset="0"/>
              </a:rPr>
              <a:t>,</a:t>
            </a:r>
          </a:p>
          <a:p>
            <a:pPr indent="457200"/>
            <a:r>
              <a:rPr lang="ru-RU" sz="2000" dirty="0" smtClean="0">
                <a:latin typeface="Times New Roman" panose="02020603050405020304" pitchFamily="18" charset="0"/>
              </a:rPr>
              <a:t>А при             - </a:t>
            </a:r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недовозбужденной.</a:t>
            </a:r>
          </a:p>
          <a:p>
            <a:pPr indent="457200" algn="just"/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При равенстве активной мощности нулю перевозбужденная синхронная машина по отношению к сети эквивалентна емкости, а недовозбужденная – индуктивности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indent="457200" algn="just"/>
            <a:endParaRPr lang="ru-RU" sz="2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7200" algn="just"/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Синхронная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машина, не несущая активной нагрузки и загруженная реактивным током, называется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синхронным компенсатором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 Такие компенсаторы применяются для повышения коэффициента мощности и поддержания нормального уровня напряжения в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сетях и уменьшения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потери мощности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dirty="0">
              <a:latin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8115817"/>
              </p:ext>
            </p:extLst>
          </p:nvPr>
        </p:nvGraphicFramePr>
        <p:xfrm>
          <a:off x="1688173" y="2366168"/>
          <a:ext cx="723587" cy="342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3" name="Equation" r:id="rId3" imgW="482391" imgH="228501" progId="Equation.DSMT4">
                  <p:embed/>
                </p:oleObj>
              </mc:Choice>
              <mc:Fallback>
                <p:oleObj name="Equation" r:id="rId3" imgW="482391" imgH="228501" progId="Equation.DSMT4">
                  <p:embed/>
                  <p:pic>
                    <p:nvPicPr>
                      <p:cNvPr id="32" name="Объект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8173" y="2366168"/>
                        <a:ext cx="723587" cy="342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749432"/>
              </p:ext>
            </p:extLst>
          </p:nvPr>
        </p:nvGraphicFramePr>
        <p:xfrm>
          <a:off x="1835696" y="2726208"/>
          <a:ext cx="723587" cy="342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4" name="Equation" r:id="rId5" imgW="482400" imgH="228600" progId="Equation.DSMT4">
                  <p:embed/>
                </p:oleObj>
              </mc:Choice>
              <mc:Fallback>
                <p:oleObj name="Equation" r:id="rId5" imgW="482400" imgH="228600" progId="Equation.DSMT4">
                  <p:embed/>
                  <p:pic>
                    <p:nvPicPr>
                      <p:cNvPr id="32" name="Объект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726208"/>
                        <a:ext cx="723587" cy="342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0076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 noChangeAspect="1"/>
          </p:cNvSpPr>
          <p:nvPr>
            <p:ph idx="1"/>
          </p:nvPr>
        </p:nvSpPr>
        <p:spPr>
          <a:xfrm>
            <a:off x="457200" y="260648"/>
            <a:ext cx="8229600" cy="2721396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активной мощности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Режим генератора</a:t>
            </a:r>
            <a:r>
              <a:rPr lang="ru-RU" sz="20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11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Увеличим движущий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механический вращающий момент на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синхронного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генератора, работающего параллельно с мощной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сетью, т.е.  увеличив поступление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воды или пара в турбину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Равенство моментов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валу нарушится, ротор генератора, а следовательно, и вектор ЭДС генератора     забегут вперед на некоторый угол      – угол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этом возникнет ток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, смотри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равенство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отстающий от                   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 90°. 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604164"/>
              </p:ext>
            </p:extLst>
          </p:nvPr>
        </p:nvGraphicFramePr>
        <p:xfrm>
          <a:off x="5076056" y="1988840"/>
          <a:ext cx="247328" cy="323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8" name="Equation" r:id="rId4" imgW="164885" imgH="215619" progId="Equation.DSMT4">
                  <p:embed/>
                </p:oleObj>
              </mc:Choice>
              <mc:Fallback>
                <p:oleObj name="Equation" r:id="rId4" imgW="164885" imgH="21561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1988840"/>
                        <a:ext cx="247328" cy="3234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748018"/>
              </p:ext>
            </p:extLst>
          </p:nvPr>
        </p:nvGraphicFramePr>
        <p:xfrm>
          <a:off x="1122181" y="2351286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9" name="Equation" r:id="rId6" imgW="139639" imgH="190417" progId="Equation.DSMT4">
                  <p:embed/>
                </p:oleObj>
              </mc:Choice>
              <mc:Fallback>
                <p:oleObj name="Equation" r:id="rId6" imgW="139639" imgH="190417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181" y="2351286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972534"/>
              </p:ext>
            </p:extLst>
          </p:nvPr>
        </p:nvGraphicFramePr>
        <p:xfrm>
          <a:off x="6254038" y="2241615"/>
          <a:ext cx="190170" cy="32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0" name="Equation" r:id="rId8" imgW="126780" imgH="215526" progId="Equation.DSMT4">
                  <p:embed/>
                </p:oleObj>
              </mc:Choice>
              <mc:Fallback>
                <p:oleObj name="Equation" r:id="rId8" imgW="126780" imgH="21552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038" y="2241615"/>
                        <a:ext cx="190170" cy="32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513314"/>
              </p:ext>
            </p:extLst>
          </p:nvPr>
        </p:nvGraphicFramePr>
        <p:xfrm>
          <a:off x="2571964" y="2564904"/>
          <a:ext cx="1351964" cy="342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1" name="Equation" r:id="rId10" imgW="901309" imgH="228501" progId="Equation.DSMT4">
                  <p:embed/>
                </p:oleObj>
              </mc:Choice>
              <mc:Fallback>
                <p:oleObj name="Equation" r:id="rId10" imgW="901309" imgH="228501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964" y="2564904"/>
                        <a:ext cx="1351964" cy="342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38861" y="2988535"/>
            <a:ext cx="3371850" cy="354330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781333" y="3422486"/>
            <a:ext cx="518457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Угол между током и напряжением будет в интервале -90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°&lt;φ&lt;90°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следовательно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т.е. машина отдает в сеть активную мощность.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6737350"/>
              </p:ext>
            </p:extLst>
          </p:nvPr>
        </p:nvGraphicFramePr>
        <p:xfrm>
          <a:off x="5148064" y="4253260"/>
          <a:ext cx="1961298" cy="399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2" name="Equation" r:id="rId13" imgW="1307532" imgH="266584" progId="Equation.DSMT4">
                  <p:embed/>
                </p:oleObj>
              </mc:Choice>
              <mc:Fallback>
                <p:oleObj name="Equation" r:id="rId13" imgW="1307532" imgH="266584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4253260"/>
                        <a:ext cx="1961298" cy="3998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4612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 noChangeAspect="1"/>
          </p:cNvSpPr>
          <p:nvPr>
            <p:ph idx="1"/>
          </p:nvPr>
        </p:nvSpPr>
        <p:spPr>
          <a:xfrm>
            <a:off x="457200" y="260648"/>
            <a:ext cx="8229600" cy="1584176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активной мощности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Режим двигателя</a:t>
            </a:r>
            <a:r>
              <a:rPr lang="ru-RU" sz="20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11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Притормозить ротор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синхронного генератора, работающего параллельно с мощной сетью,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создав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его валу механическую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нагрузку,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уменьшим поступление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воды или пара в турбину.</a:t>
            </a: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0337287"/>
              </p:ext>
            </p:extLst>
          </p:nvPr>
        </p:nvGraphicFramePr>
        <p:xfrm>
          <a:off x="683568" y="2070679"/>
          <a:ext cx="2503388" cy="45266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9" name="Точечный рисунок" r:id="rId3" imgW="1668925" imgH="3017782" progId="Paint.Picture">
                  <p:embed/>
                </p:oleObj>
              </mc:Choice>
              <mc:Fallback>
                <p:oleObj name="Точечный рисунок" r:id="rId3" imgW="1668925" imgH="3017782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070679"/>
                        <a:ext cx="2503388" cy="45266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275856" y="1772816"/>
            <a:ext cx="541094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Равенство моментов на валу нарушится, ротор генератора, а следовательно, и вектор ЭДС генератора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отстанут от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некоторый угол 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угол нагрузки. Ток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отставать от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на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      на угол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90°&lt;φ&lt;270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мощность машины </a:t>
            </a:r>
          </a:p>
          <a:p>
            <a:pPr indent="457200" algn="just"/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машина будет работать в режиме двигателя, потребляя активную мощность из сети 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0558334"/>
              </p:ext>
            </p:extLst>
          </p:nvPr>
        </p:nvGraphicFramePr>
        <p:xfrm>
          <a:off x="5188768" y="2385491"/>
          <a:ext cx="247328" cy="323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0" name="Equation" r:id="rId5" imgW="164885" imgH="215619" progId="Equation.DSMT4">
                  <p:embed/>
                </p:oleObj>
              </mc:Choice>
              <mc:Fallback>
                <p:oleObj name="Equation" r:id="rId5" imgW="164885" imgH="215619" progId="Equation.DSMT4">
                  <p:embed/>
                  <p:pic>
                    <p:nvPicPr>
                      <p:cNvPr id="7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8768" y="2385491"/>
                        <a:ext cx="247328" cy="3234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2582237"/>
              </p:ext>
            </p:extLst>
          </p:nvPr>
        </p:nvGraphicFramePr>
        <p:xfrm>
          <a:off x="6825580" y="2376488"/>
          <a:ext cx="2667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1" name="Equation" r:id="rId7" imgW="177480" imgH="228600" progId="Equation.DSMT4">
                  <p:embed/>
                </p:oleObj>
              </mc:Choice>
              <mc:Fallback>
                <p:oleObj name="Equation" r:id="rId7" imgW="177480" imgH="228600" progId="Equation.DSMT4">
                  <p:embed/>
                  <p:pic>
                    <p:nvPicPr>
                      <p:cNvPr id="8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5580" y="2376488"/>
                        <a:ext cx="266700" cy="3413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6416441"/>
              </p:ext>
            </p:extLst>
          </p:nvPr>
        </p:nvGraphicFramePr>
        <p:xfrm>
          <a:off x="3930493" y="2783334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2" name="Equation" r:id="rId9" imgW="139639" imgH="190417" progId="Equation.DSMT4">
                  <p:embed/>
                </p:oleObj>
              </mc:Choice>
              <mc:Fallback>
                <p:oleObj name="Equation" r:id="rId9" imgW="139639" imgH="190417" progId="Equation.DSMT4">
                  <p:embed/>
                  <p:pic>
                    <p:nvPicPr>
                      <p:cNvPr id="11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0493" y="2783334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4366999"/>
              </p:ext>
            </p:extLst>
          </p:nvPr>
        </p:nvGraphicFramePr>
        <p:xfrm>
          <a:off x="6614078" y="2708920"/>
          <a:ext cx="190170" cy="32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3" name="Equation" r:id="rId11" imgW="126780" imgH="215526" progId="Equation.DSMT4">
                  <p:embed/>
                </p:oleObj>
              </mc:Choice>
              <mc:Fallback>
                <p:oleObj name="Equation" r:id="rId11" imgW="126780" imgH="215526" progId="Equation.DSMT4">
                  <p:embed/>
                  <p:pic>
                    <p:nvPicPr>
                      <p:cNvPr id="13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4078" y="2708920"/>
                        <a:ext cx="190170" cy="32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025980"/>
              </p:ext>
            </p:extLst>
          </p:nvPr>
        </p:nvGraphicFramePr>
        <p:xfrm>
          <a:off x="3682752" y="3014092"/>
          <a:ext cx="457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4" name="Equation" r:id="rId13" imgW="304560" imgH="228600" progId="Equation.DSMT4">
                  <p:embed/>
                </p:oleObj>
              </mc:Choice>
              <mc:Fallback>
                <p:oleObj name="Equation" r:id="rId13" imgW="304560" imgH="228600" progId="Equation.DSMT4">
                  <p:embed/>
                  <p:pic>
                    <p:nvPicPr>
                      <p:cNvPr id="15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2752" y="3014092"/>
                        <a:ext cx="4572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970575"/>
              </p:ext>
            </p:extLst>
          </p:nvPr>
        </p:nvGraphicFramePr>
        <p:xfrm>
          <a:off x="5529436" y="3015680"/>
          <a:ext cx="2667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5" name="Equation" r:id="rId15" imgW="177480" imgH="228600" progId="Equation.DSMT4">
                  <p:embed/>
                </p:oleObj>
              </mc:Choice>
              <mc:Fallback>
                <p:oleObj name="Equation" r:id="rId15" imgW="177480" imgH="228600" progId="Equation.DSMT4">
                  <p:embed/>
                  <p:pic>
                    <p:nvPicPr>
                      <p:cNvPr id="9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9436" y="3015680"/>
                        <a:ext cx="266700" cy="3413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184693"/>
              </p:ext>
            </p:extLst>
          </p:nvPr>
        </p:nvGraphicFramePr>
        <p:xfrm>
          <a:off x="3851920" y="3741603"/>
          <a:ext cx="1942257" cy="399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6" name="Equation" r:id="rId16" imgW="1294838" imgH="266584" progId="Equation.DSMT4">
                  <p:embed/>
                </p:oleObj>
              </mc:Choice>
              <mc:Fallback>
                <p:oleObj name="Equation" r:id="rId16" imgW="1294838" imgH="266584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3741603"/>
                        <a:ext cx="1942257" cy="3998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404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marL="0" indent="0" algn="ctr"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активной мощности – выводы</a:t>
            </a:r>
          </a:p>
          <a:p>
            <a:pPr marL="0" indent="0" algn="ctr"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Синхронная машина может работать в режиме генератора или в двигательном режиме. </a:t>
            </a:r>
          </a:p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генератора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вектор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опережает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вектор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Угол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нагрузки     - считают положительным. </a:t>
            </a:r>
          </a:p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двигателя вектор  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отстает от вектора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Угол нагрузки     - считают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отрицательным. </a:t>
            </a: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активной мощности синхронной машины происходит за счет изменения механического вращающего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 на ее валу,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например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поступления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воды или пара в турбину.</a:t>
            </a: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257611"/>
              </p:ext>
            </p:extLst>
          </p:nvPr>
        </p:nvGraphicFramePr>
        <p:xfrm>
          <a:off x="6014613" y="1986037"/>
          <a:ext cx="2667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6" name="Equation" r:id="rId3" imgW="177480" imgH="228600" progId="Equation.DSMT4">
                  <p:embed/>
                </p:oleObj>
              </mc:Choice>
              <mc:Fallback>
                <p:oleObj name="Equation" r:id="rId3" imgW="177480" imgH="228600" progId="Equation.DSMT4">
                  <p:embed/>
                  <p:pic>
                    <p:nvPicPr>
                      <p:cNvPr id="9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4613" y="1986037"/>
                        <a:ext cx="266700" cy="3413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9635973"/>
              </p:ext>
            </p:extLst>
          </p:nvPr>
        </p:nvGraphicFramePr>
        <p:xfrm>
          <a:off x="3419872" y="1988840"/>
          <a:ext cx="247328" cy="323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7" name="Equation" r:id="rId5" imgW="164885" imgH="215619" progId="Equation.DSMT4">
                  <p:embed/>
                </p:oleObj>
              </mc:Choice>
              <mc:Fallback>
                <p:oleObj name="Equation" r:id="rId5" imgW="164885" imgH="215619" progId="Equation.DSMT4">
                  <p:embed/>
                  <p:pic>
                    <p:nvPicPr>
                      <p:cNvPr id="8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1988840"/>
                        <a:ext cx="247328" cy="3234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6874027"/>
              </p:ext>
            </p:extLst>
          </p:nvPr>
        </p:nvGraphicFramePr>
        <p:xfrm>
          <a:off x="8106957" y="2044526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8" name="Equation" r:id="rId7" imgW="139639" imgH="190417" progId="Equation.DSMT4">
                  <p:embed/>
                </p:oleObj>
              </mc:Choice>
              <mc:Fallback>
                <p:oleObj name="Equation" r:id="rId7" imgW="139639" imgH="190417" progId="Equation.DSMT4">
                  <p:embed/>
                  <p:pic>
                    <p:nvPicPr>
                      <p:cNvPr id="1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6957" y="2044526"/>
                        <a:ext cx="209459" cy="2856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3263355"/>
              </p:ext>
            </p:extLst>
          </p:nvPr>
        </p:nvGraphicFramePr>
        <p:xfrm>
          <a:off x="5881263" y="2683483"/>
          <a:ext cx="2667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9" name="Equation" r:id="rId9" imgW="177480" imgH="228600" progId="Equation.DSMT4">
                  <p:embed/>
                </p:oleObj>
              </mc:Choice>
              <mc:Fallback>
                <p:oleObj name="Equation" r:id="rId9" imgW="177480" imgH="228600" progId="Equation.DSMT4">
                  <p:embed/>
                  <p:pic>
                    <p:nvPicPr>
                      <p:cNvPr id="5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1263" y="2683483"/>
                        <a:ext cx="266700" cy="3413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726667"/>
              </p:ext>
            </p:extLst>
          </p:nvPr>
        </p:nvGraphicFramePr>
        <p:xfrm>
          <a:off x="3364996" y="2636912"/>
          <a:ext cx="247328" cy="323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0" name="Equation" r:id="rId10" imgW="164885" imgH="215619" progId="Equation.DSMT4">
                  <p:embed/>
                </p:oleObj>
              </mc:Choice>
              <mc:Fallback>
                <p:oleObj name="Equation" r:id="rId10" imgW="164885" imgH="215619" progId="Equation.DSMT4">
                  <p:embed/>
                  <p:pic>
                    <p:nvPicPr>
                      <p:cNvPr id="6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4996" y="2636912"/>
                        <a:ext cx="247328" cy="3234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265707"/>
              </p:ext>
            </p:extLst>
          </p:nvPr>
        </p:nvGraphicFramePr>
        <p:xfrm>
          <a:off x="8100392" y="2711326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1" name="Equation" r:id="rId11" imgW="139639" imgH="190417" progId="Equation.DSMT4">
                  <p:embed/>
                </p:oleObj>
              </mc:Choice>
              <mc:Fallback>
                <p:oleObj name="Equation" r:id="rId11" imgW="139639" imgH="190417" progId="Equation.DSMT4">
                  <p:embed/>
                  <p:pic>
                    <p:nvPicPr>
                      <p:cNvPr id="7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0392" y="2711326"/>
                        <a:ext cx="209459" cy="2856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2539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1373</TotalTime>
  <Words>723</Words>
  <Application>Microsoft Office PowerPoint</Application>
  <PresentationFormat>Экран (4:3)</PresentationFormat>
  <Paragraphs>109</Paragraphs>
  <Slides>10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Times New Roman</vt:lpstr>
      <vt:lpstr>Тема Office</vt:lpstr>
      <vt:lpstr>Equation</vt:lpstr>
      <vt:lpstr>Visio</vt:lpstr>
      <vt:lpstr>Точечный рисунок</vt:lpstr>
      <vt:lpstr>Лабораторная работа № 7. Ручное/автоматизированное управление нормальным режимом синхронного генератора, работающего параллельно с электрической системой бесконечной мощности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Ершов А.Б.</dc:creator>
  <cp:lastModifiedBy>vik</cp:lastModifiedBy>
  <cp:revision>128</cp:revision>
  <dcterms:modified xsi:type="dcterms:W3CDTF">2018-04-17T21:07:50Z</dcterms:modified>
</cp:coreProperties>
</file>